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95" r:id="rId3"/>
    <p:sldId id="271" r:id="rId4"/>
    <p:sldId id="272" r:id="rId5"/>
    <p:sldId id="274" r:id="rId6"/>
    <p:sldId id="257" r:id="rId7"/>
    <p:sldId id="258" r:id="rId8"/>
    <p:sldId id="261" r:id="rId9"/>
    <p:sldId id="267" r:id="rId10"/>
    <p:sldId id="262" r:id="rId11"/>
    <p:sldId id="259" r:id="rId12"/>
    <p:sldId id="260" r:id="rId13"/>
    <p:sldId id="270" r:id="rId14"/>
    <p:sldId id="263" r:id="rId15"/>
    <p:sldId id="264" r:id="rId16"/>
    <p:sldId id="265" r:id="rId17"/>
    <p:sldId id="266" r:id="rId18"/>
    <p:sldId id="268" r:id="rId19"/>
    <p:sldId id="269" r:id="rId20"/>
    <p:sldId id="279" r:id="rId21"/>
    <p:sldId id="280" r:id="rId22"/>
    <p:sldId id="275" r:id="rId23"/>
    <p:sldId id="276" r:id="rId24"/>
    <p:sldId id="278" r:id="rId25"/>
    <p:sldId id="281" r:id="rId26"/>
    <p:sldId id="292" r:id="rId27"/>
    <p:sldId id="282" r:id="rId28"/>
    <p:sldId id="296" r:id="rId29"/>
    <p:sldId id="285" r:id="rId30"/>
    <p:sldId id="299" r:id="rId31"/>
    <p:sldId id="298" r:id="rId32"/>
    <p:sldId id="297" r:id="rId33"/>
    <p:sldId id="283" r:id="rId34"/>
    <p:sldId id="284" r:id="rId35"/>
    <p:sldId id="286" r:id="rId36"/>
    <p:sldId id="287" r:id="rId37"/>
    <p:sldId id="294" r:id="rId38"/>
    <p:sldId id="289" r:id="rId39"/>
    <p:sldId id="290" r:id="rId40"/>
    <p:sldId id="293" r:id="rId41"/>
    <p:sldId id="304" r:id="rId42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PT Sans Narrow" panose="02010600030101010101" charset="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102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b975aed3c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b975aed3c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b975aed3c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b975aed3c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046498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046498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046498f0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046498f0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046498f0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046498f0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b975aed3c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b975aed3c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b975aed3c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b975aed3c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b975aed3c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b975aed3c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b975aed3c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b975aed3c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fa4b925f1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fa4b925f1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b975aed3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b975aed3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604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449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9456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5079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7528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8098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069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278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5849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4198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566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b975aed3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b975aed3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5463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fa4b925f1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fa4b925f1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3485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75646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7508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525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8513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3986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6624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1079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9097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501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b975aed3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b975aed3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4673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1857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a4b925f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a4b925f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763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b975aed3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b975aed3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565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b975aed3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b975aed3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0cbb84fa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0cbb84fa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b975aed3c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b975aed3c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b975aed3c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b975aed3c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url.cc/ra63j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zh-TW" sz="4200" dirty="0"/>
            </a:br>
            <a:r>
              <a:rPr lang="zh-TW" sz="4200" dirty="0"/>
              <a:t>Machine Learning</a:t>
            </a:r>
            <a:endParaRPr sz="4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Google Colab </a:t>
            </a:r>
            <a:r>
              <a:rPr lang="en-US" altLang="zh-TW" dirty="0"/>
              <a:t> </a:t>
            </a:r>
            <a:r>
              <a:rPr lang="zh-TW" dirty="0"/>
              <a:t>Tutorial</a:t>
            </a:r>
            <a:r>
              <a:rPr lang="en-US" altLang="zh-TW" dirty="0"/>
              <a:t> </a:t>
            </a:r>
            <a:r>
              <a:rPr lang="en-US" altLang="zh-CN" dirty="0"/>
              <a:t>Medium </a:t>
            </a:r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6750" y="3134348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>
                <a:solidFill>
                  <a:srgbClr val="000000"/>
                </a:solidFill>
              </a:rPr>
              <a:t>微信</a:t>
            </a:r>
            <a:r>
              <a:rPr lang="zh-TW" sz="1800" dirty="0">
                <a:solidFill>
                  <a:srgbClr val="000000"/>
                </a:solidFill>
              </a:rPr>
              <a:t> : </a:t>
            </a:r>
            <a:r>
              <a:rPr lang="en-US" altLang="zh-TW" sz="1800" dirty="0">
                <a:solidFill>
                  <a:srgbClr val="000000"/>
                </a:solidFill>
              </a:rPr>
              <a:t>ai_ai360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rgbClr val="000000"/>
                </a:solidFill>
              </a:rPr>
              <a:t>2021.03.0</a:t>
            </a:r>
            <a:r>
              <a:rPr lang="en-US" altLang="zh-CN" sz="1800" dirty="0">
                <a:solidFill>
                  <a:srgbClr val="000000"/>
                </a:solidFill>
              </a:rPr>
              <a:t>9</a:t>
            </a:r>
            <a:endParaRPr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Click on the play button to execute the code block. This code downloads a file from google drive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l="18610" t="42877" r="613" b="21151"/>
          <a:stretch/>
        </p:blipFill>
        <p:spPr>
          <a:xfrm>
            <a:off x="557300" y="2303250"/>
            <a:ext cx="8029402" cy="201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Executing Code Block</a:t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590200" y="3546550"/>
            <a:ext cx="227700" cy="202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You can type python code in the code block, or use a leading exclamation mark ! to change the code block to treating the input as a shell script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   import numpy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   import math                                          python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   …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   !ls -l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                                                                    shell script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503225" y="2018200"/>
            <a:ext cx="2560800" cy="12360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503225" y="3424350"/>
            <a:ext cx="2560800" cy="12360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" name="Google Shape;88;p16"/>
          <p:cNvCxnSpPr>
            <a:stCxn id="85" idx="3"/>
          </p:cNvCxnSpPr>
          <p:nvPr/>
        </p:nvCxnSpPr>
        <p:spPr>
          <a:xfrm>
            <a:off x="3064025" y="2636200"/>
            <a:ext cx="1206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" name="Google Shape;89;p16"/>
          <p:cNvCxnSpPr/>
          <p:nvPr/>
        </p:nvCxnSpPr>
        <p:spPr>
          <a:xfrm>
            <a:off x="3064025" y="4194750"/>
            <a:ext cx="1206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Exclamation mark (!) starts a new shell, does the operations, and then kills that shell, while percentage (%) affects the process associated with the notebook, and it is called a magic function.     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rgbClr val="000000"/>
                </a:solidFill>
              </a:rPr>
              <a:t>Use % instead of ! for </a:t>
            </a:r>
            <a:r>
              <a:rPr lang="zh-TW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cd(change directory)</a:t>
            </a:r>
            <a:r>
              <a:rPr lang="zh-TW" b="1" dirty="0">
                <a:solidFill>
                  <a:srgbClr val="000000"/>
                </a:solidFill>
              </a:rPr>
              <a:t> command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Useful Linux Commands (in Colab)</a:t>
            </a:r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ls : List all files in the current directory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ls -l : List all files in the current directory with more detail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pwd : Output the working directory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mkdir &lt;dirname&gt; : Create a directory named &lt;dirname&gt;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cd &lt;dirname&gt; : Move to directory named &lt;dirname&gt;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gdown : Download files from google drive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wget : Download files from the internet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b="1" dirty="0">
                <a:solidFill>
                  <a:srgbClr val="000000"/>
                </a:solidFill>
              </a:rPr>
              <a:t>python &lt;python_file&gt;</a:t>
            </a:r>
            <a:r>
              <a:rPr lang="zh-TW" dirty="0">
                <a:solidFill>
                  <a:srgbClr val="000000"/>
                </a:solidFill>
              </a:rPr>
              <a:t> : Executes a python file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t="9346" r="75962" b="55972"/>
          <a:stretch/>
        </p:blipFill>
        <p:spPr>
          <a:xfrm>
            <a:off x="5269550" y="1120025"/>
            <a:ext cx="3340594" cy="27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7874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Clicking on the folder icon will give you the visuallization of the file structure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There should be a jpg file, if you do not see it, click the refresh button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The file is temporarily stored, and will be removed once you end your session. You can download the file to your local directory.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File Structure</a:t>
            </a: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5236700" y="2699325"/>
            <a:ext cx="328800" cy="292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5675725" y="2583950"/>
            <a:ext cx="927000" cy="193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7730950" y="2748975"/>
            <a:ext cx="617100" cy="193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2" name="Google Shape;122;p20"/>
          <p:cNvCxnSpPr/>
          <p:nvPr/>
        </p:nvCxnSpPr>
        <p:spPr>
          <a:xfrm flipH="1">
            <a:off x="6070800" y="1877600"/>
            <a:ext cx="155400" cy="125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" name="Google Shape;123;p20"/>
          <p:cNvSpPr txBox="1"/>
          <p:nvPr/>
        </p:nvSpPr>
        <p:spPr>
          <a:xfrm>
            <a:off x="6226200" y="1633238"/>
            <a:ext cx="134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refresh</a:t>
            </a:r>
            <a:endParaRPr sz="12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/>
          <p:cNvPicPr preferRelativeResize="0"/>
          <p:nvPr/>
        </p:nvPicPr>
        <p:blipFill rotWithShape="1">
          <a:blip r:embed="rId3">
            <a:alphaModFix/>
          </a:blip>
          <a:srcRect t="9843" r="2969" b="32892"/>
          <a:stretch/>
        </p:blipFill>
        <p:spPr>
          <a:xfrm>
            <a:off x="400500" y="2101800"/>
            <a:ext cx="8872598" cy="29454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Mounting Google Drive</a:t>
            </a: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Execute the code block with </a:t>
            </a:r>
            <a:r>
              <a:rPr lang="zh-TW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drive.mount(‘/content/drive’)</a:t>
            </a:r>
            <a:endParaRPr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or click on the Google Drive icon, a code block will appear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1062675" y="2571750"/>
            <a:ext cx="210300" cy="21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2069325" y="4647650"/>
            <a:ext cx="6167700" cy="318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3" name="Google Shape;133;p21"/>
          <p:cNvCxnSpPr>
            <a:stCxn id="131" idx="2"/>
            <a:endCxn id="132" idx="1"/>
          </p:cNvCxnSpPr>
          <p:nvPr/>
        </p:nvCxnSpPr>
        <p:spPr>
          <a:xfrm>
            <a:off x="1167825" y="2788350"/>
            <a:ext cx="901500" cy="2018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Sign in to your google account to get the authorization code. Enter the authorization code in the box below.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l="18614" t="38092" r="1012" b="43021"/>
          <a:stretch/>
        </p:blipFill>
        <p:spPr>
          <a:xfrm>
            <a:off x="398300" y="2442475"/>
            <a:ext cx="8340298" cy="11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Mounting Google Drive</a:t>
            </a: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98300" y="2539650"/>
            <a:ext cx="245700" cy="252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Mounting Google Drive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3581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Execute the following three code blocks in order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This will download the image to your google drive, so you can access it later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t="10127" r="81998" b="4116"/>
          <a:stretch/>
        </p:blipFill>
        <p:spPr>
          <a:xfrm>
            <a:off x="5739875" y="445025"/>
            <a:ext cx="1557226" cy="417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/>
          <p:nvPr/>
        </p:nvSpPr>
        <p:spPr>
          <a:xfrm>
            <a:off x="6327625" y="2020400"/>
            <a:ext cx="865800" cy="1791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3"/>
          <p:cNvSpPr/>
          <p:nvPr/>
        </p:nvSpPr>
        <p:spPr>
          <a:xfrm>
            <a:off x="6327625" y="1474636"/>
            <a:ext cx="865800" cy="287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" name="Google Shape;151;p23"/>
          <p:cNvCxnSpPr>
            <a:stCxn id="152" idx="3"/>
            <a:endCxn id="148" idx="1"/>
          </p:cNvCxnSpPr>
          <p:nvPr/>
        </p:nvCxnSpPr>
        <p:spPr>
          <a:xfrm rot="10800000" flipH="1">
            <a:off x="4389575" y="2531538"/>
            <a:ext cx="1350300" cy="1290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3" name="Google Shape;153;p23"/>
          <p:cNvPicPr preferRelativeResize="0"/>
          <p:nvPr/>
        </p:nvPicPr>
        <p:blipFill rotWithShape="1">
          <a:blip r:embed="rId4">
            <a:alphaModFix/>
          </a:blip>
          <a:srcRect l="18047" t="50000" r="47633" b="6762"/>
          <a:stretch/>
        </p:blipFill>
        <p:spPr>
          <a:xfrm>
            <a:off x="1080500" y="2719775"/>
            <a:ext cx="3137923" cy="222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Saving Colab</a:t>
            </a:r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5079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You can download the ipynb file to your local device ( File &gt; Download .ipynb), or save the colab notebook to your google drive (File &gt; Save a copy in Drive).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 rotWithShape="1">
          <a:blip r:embed="rId3">
            <a:alphaModFix/>
          </a:blip>
          <a:srcRect l="1665" t="11047" r="68855" b="10434"/>
          <a:stretch/>
        </p:blipFill>
        <p:spPr>
          <a:xfrm>
            <a:off x="5657850" y="774550"/>
            <a:ext cx="2695574" cy="403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Recovering Files in Google Drive</a:t>
            </a:r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5193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Right Click on File &gt; Manage Versions (版本管理) to recover old files that have been accidentally overwritten.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 rotWithShape="1">
          <a:blip r:embed="rId3">
            <a:alphaModFix/>
          </a:blip>
          <a:srcRect l="31561" t="22405" r="30522" b="14851"/>
          <a:stretch/>
        </p:blipFill>
        <p:spPr>
          <a:xfrm>
            <a:off x="5505450" y="1152425"/>
            <a:ext cx="3467098" cy="32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4DE286-A127-403B-A598-DAFD1C680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568" y="939108"/>
            <a:ext cx="6148188" cy="375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97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创建</a:t>
            </a:r>
            <a:r>
              <a:rPr lang="en-US" altLang="zh-CN" dirty="0"/>
              <a:t>notebook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FA0F5C-4CD3-478B-A8F6-BA0E32657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82" y="1152425"/>
            <a:ext cx="9144000" cy="332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97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指定</a:t>
            </a:r>
            <a:r>
              <a:rPr lang="en-US" altLang="zh-CN" dirty="0"/>
              <a:t>notebook </a:t>
            </a:r>
            <a:r>
              <a:rPr lang="zh-CN" altLang="en-US" dirty="0"/>
              <a:t>运行环境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3AA9CE-FEE7-4547-9C9A-C9E32D760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891" y="1655265"/>
            <a:ext cx="5039059" cy="294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9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检查当前使用环境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ADDE7A-43D6-455C-907D-2006F7D4D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101" y="1461389"/>
            <a:ext cx="5000916" cy="323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70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GPU CPU</a:t>
            </a:r>
            <a:r>
              <a:rPr lang="zh-CN" altLang="en-US" dirty="0"/>
              <a:t>之间切换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7C8605-65D9-44E2-BBB1-48C409AB2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449" y="1385723"/>
            <a:ext cx="5341313" cy="34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24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创建文件夹</a:t>
            </a:r>
            <a:br>
              <a:rPr lang="en-US" altLang="zh-CN" dirty="0"/>
            </a:b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F58E0D-F070-4075-A776-92A2ABD99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67" y="1493930"/>
            <a:ext cx="3124200" cy="2943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8E8A099-F73F-4D9F-B2A5-8A6BD79DD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322" y="1575170"/>
            <a:ext cx="5420678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7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上传数据</a:t>
            </a:r>
            <a:br>
              <a:rPr lang="en-US" altLang="zh-CN" dirty="0"/>
            </a:b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C33CE8-C9B3-4F31-9C65-E3047FABD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849" y="1776412"/>
            <a:ext cx="24955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09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加我微信进李宏毅老师</a:t>
            </a:r>
            <a:r>
              <a:rPr lang="en-US" altLang="zh-CN" dirty="0"/>
              <a:t>ML&amp;DL</a:t>
            </a:r>
            <a:r>
              <a:rPr lang="zh-CN" altLang="en-US" dirty="0"/>
              <a:t>打卡群</a:t>
            </a:r>
            <a:br>
              <a:rPr lang="en-US" altLang="zh-CN" dirty="0"/>
            </a:br>
            <a:br>
              <a:rPr lang="en-US" altLang="zh-CN" dirty="0"/>
            </a:b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E7BFAD-DFAA-48EC-BB91-A6E929DCE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891" y="1287827"/>
            <a:ext cx="2493675" cy="260776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C6ACA12-295B-486E-912C-95CD0CB665F6}"/>
              </a:ext>
            </a:extLst>
          </p:cNvPr>
          <p:cNvSpPr txBox="1"/>
          <p:nvPr/>
        </p:nvSpPr>
        <p:spPr>
          <a:xfrm>
            <a:off x="1548333" y="404324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学生 备注格式： 昵称</a:t>
            </a:r>
            <a:r>
              <a:rPr lang="en-US" altLang="zh-CN" dirty="0"/>
              <a:t>-</a:t>
            </a:r>
            <a:r>
              <a:rPr lang="zh-CN" altLang="en-US" dirty="0"/>
              <a:t>学校</a:t>
            </a:r>
            <a:r>
              <a:rPr lang="en-US" altLang="zh-CN" dirty="0"/>
              <a:t>-</a:t>
            </a:r>
            <a:r>
              <a:rPr lang="zh-CN" altLang="en-US" dirty="0"/>
              <a:t>研究方向</a:t>
            </a:r>
            <a:endParaRPr lang="en-US" altLang="zh-CN" dirty="0"/>
          </a:p>
          <a:p>
            <a:r>
              <a:rPr lang="zh-CN" altLang="en-US" dirty="0"/>
              <a:t>有工作备注格式： 昵称</a:t>
            </a:r>
            <a:r>
              <a:rPr lang="en-US" altLang="zh-CN" dirty="0"/>
              <a:t>-</a:t>
            </a:r>
            <a:r>
              <a:rPr lang="zh-CN" altLang="en-US" dirty="0"/>
              <a:t>单位</a:t>
            </a:r>
            <a:r>
              <a:rPr lang="en-US" altLang="zh-CN" dirty="0"/>
              <a:t>-</a:t>
            </a:r>
            <a:r>
              <a:rPr lang="zh-CN" altLang="en-US" dirty="0"/>
              <a:t>研究方向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05C8B8F-CF8A-45A9-9B27-9A6F2E5AD197}"/>
              </a:ext>
            </a:extLst>
          </p:cNvPr>
          <p:cNvSpPr txBox="1"/>
          <p:nvPr/>
        </p:nvSpPr>
        <p:spPr>
          <a:xfrm>
            <a:off x="5102198" y="4150967"/>
            <a:ext cx="6085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没备注不会通过额</a:t>
            </a:r>
          </a:p>
        </p:txBody>
      </p:sp>
    </p:spTree>
    <p:extLst>
      <p:ext uri="{BB962C8B-B14F-4D97-AF65-F5344CB8AC3E}">
        <p14:creationId xmlns:p14="http://schemas.microsoft.com/office/powerpoint/2010/main" val="2968864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作业</a:t>
            </a:r>
            <a:r>
              <a:rPr lang="en-US" altLang="zh-CN" dirty="0"/>
              <a:t>1 </a:t>
            </a:r>
            <a:r>
              <a:rPr lang="en-US" altLang="zh-CN" dirty="0" err="1"/>
              <a:t>colab</a:t>
            </a:r>
            <a:r>
              <a:rPr lang="zh-CN" altLang="en-US" dirty="0"/>
              <a:t>运行演示</a:t>
            </a:r>
            <a:br>
              <a:rPr lang="en-US" altLang="zh-CN" dirty="0"/>
            </a:b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313889-1138-431B-AA41-13822CD6B875}"/>
              </a:ext>
            </a:extLst>
          </p:cNvPr>
          <p:cNvSpPr txBox="1"/>
          <p:nvPr/>
        </p:nvSpPr>
        <p:spPr>
          <a:xfrm>
            <a:off x="1231436" y="1617248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李宏毅老师机器学习深度学习课程</a:t>
            </a:r>
            <a:r>
              <a:rPr lang="en-US" altLang="zh-CN" dirty="0"/>
              <a:t>https://www.bilibili.com/video/BV1zA411K7en?from=search&amp;seid=13120721475898471221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71BF4F-2F3D-44DF-9C74-829AFAE2A4F6}"/>
              </a:ext>
            </a:extLst>
          </p:cNvPr>
          <p:cNvSpPr txBox="1"/>
          <p:nvPr/>
        </p:nvSpPr>
        <p:spPr>
          <a:xfrm>
            <a:off x="1231436" y="349261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Google </a:t>
            </a:r>
            <a:r>
              <a:rPr lang="en-US" altLang="zh-CN" dirty="0" err="1"/>
              <a:t>colab</a:t>
            </a:r>
            <a:r>
              <a:rPr lang="zh-CN" altLang="en-US" dirty="0"/>
              <a:t>使用</a:t>
            </a:r>
            <a:r>
              <a:rPr lang="en-US" altLang="zh-CN" dirty="0"/>
              <a:t>PPT</a:t>
            </a:r>
          </a:p>
          <a:p>
            <a:r>
              <a:rPr lang="en-US" altLang="zh-CN" dirty="0"/>
              <a:t>https://github.com/wolfparticle/googlecolabtutorial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F399E2-EE1F-4AC1-8694-62A11DEFB032}"/>
              </a:ext>
            </a:extLst>
          </p:cNvPr>
          <p:cNvSpPr txBox="1"/>
          <p:nvPr/>
        </p:nvSpPr>
        <p:spPr>
          <a:xfrm>
            <a:off x="1231436" y="2525979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12121"/>
                </a:solidFill>
                <a:effectLst/>
                <a:latin typeface="-apple-system"/>
              </a:rPr>
              <a:t>作业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-apple-system"/>
              </a:rPr>
              <a:t>1</a:t>
            </a:r>
            <a:r>
              <a:rPr lang="zh-CN" altLang="en-US" dirty="0">
                <a:solidFill>
                  <a:srgbClr val="212121"/>
                </a:solidFill>
                <a:latin typeface="-apple-system"/>
              </a:rPr>
              <a:t>材料  </a:t>
            </a:r>
            <a:r>
              <a:rPr lang="en-US" altLang="zh-CN" dirty="0" err="1">
                <a:solidFill>
                  <a:srgbClr val="212121"/>
                </a:solidFill>
                <a:latin typeface="-apple-system"/>
              </a:rPr>
              <a:t>homework_code</a:t>
            </a:r>
            <a:endParaRPr lang="en-US" altLang="zh-CN" b="0" i="0" dirty="0">
              <a:solidFill>
                <a:srgbClr val="212121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212121"/>
                </a:solidFill>
                <a:effectLst/>
                <a:latin typeface="-apple-system"/>
              </a:rPr>
              <a:t>https://github.com/wolfparticle/machineLearningDeepLearning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0359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作业</a:t>
            </a:r>
            <a:r>
              <a:rPr lang="en-US" altLang="zh-CN" dirty="0"/>
              <a:t>1</a:t>
            </a:r>
            <a:r>
              <a:rPr lang="zh-CN" altLang="en-US" dirty="0"/>
              <a:t>文件 </a:t>
            </a:r>
            <a:br>
              <a:rPr lang="en-US" altLang="zh-CN" dirty="0"/>
            </a:b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11C2FE-7965-477E-AB0C-B1D3D911F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700" y="2310139"/>
            <a:ext cx="3110295" cy="10624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A3BD999-5E8B-4361-BD7C-F770FA3E076F}"/>
              </a:ext>
            </a:extLst>
          </p:cNvPr>
          <p:cNvSpPr txBox="1"/>
          <p:nvPr/>
        </p:nvSpPr>
        <p:spPr>
          <a:xfrm>
            <a:off x="4765558" y="153854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12121"/>
                </a:solidFill>
                <a:effectLst/>
                <a:latin typeface="-apple-system"/>
              </a:rPr>
              <a:t>https://github.com/wolfparticle/machineLearningDeepLearning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0AA2B9-8B0E-4BAF-B259-130AE0AF5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39" y="3604076"/>
            <a:ext cx="4399198" cy="64378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ACF067B-432B-4D7B-896D-F7F099C60481}"/>
              </a:ext>
            </a:extLst>
          </p:cNvPr>
          <p:cNvSpPr txBox="1"/>
          <p:nvPr/>
        </p:nvSpPr>
        <p:spPr>
          <a:xfrm>
            <a:off x="311700" y="3109375"/>
            <a:ext cx="3813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https://www.bilibili.com/video/BV1zA411K7en?from=search&amp;seid=13120721475898471221</a:t>
            </a:r>
            <a:endParaRPr lang="zh-CN" altLang="en-US" sz="1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BDDEB07-95B0-49D8-B2F3-DD3DA2A0E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64" y="2025100"/>
            <a:ext cx="3247121" cy="57007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0F71287-5833-415A-B74C-AB85F3328573}"/>
              </a:ext>
            </a:extLst>
          </p:cNvPr>
          <p:cNvSpPr txBox="1"/>
          <p:nvPr/>
        </p:nvSpPr>
        <p:spPr>
          <a:xfrm>
            <a:off x="311700" y="153854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12121"/>
                </a:solidFill>
                <a:effectLst/>
                <a:latin typeface="-apple-system"/>
              </a:rPr>
              <a:t>https://speech.ee.ntu.edu.tw/~hylee/ml/2021-spring.html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7542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挂载驱动创建作业目录</a:t>
            </a:r>
            <a:br>
              <a:rPr lang="en-US" altLang="zh-CN" dirty="0"/>
            </a:br>
            <a:br>
              <a:rPr lang="en-US" altLang="zh-CN" dirty="0"/>
            </a:b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7864BA-687C-40B3-924C-FE3A5531E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013" y="1592965"/>
            <a:ext cx="3643436" cy="276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57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Preparation</a:t>
            </a:r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000000"/>
                </a:solidFill>
              </a:rPr>
              <a:t>注册谷歌账号</a:t>
            </a:r>
            <a:endParaRPr lang="en-US" dirty="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CN" altLang="en-US" dirty="0">
                <a:solidFill>
                  <a:srgbClr val="000000"/>
                </a:solidFill>
              </a:rPr>
              <a:t>办银联标志</a:t>
            </a:r>
            <a:r>
              <a:rPr lang="en-US" altLang="zh-CN" dirty="0">
                <a:solidFill>
                  <a:srgbClr val="000000"/>
                </a:solidFill>
              </a:rPr>
              <a:t>visa</a:t>
            </a:r>
            <a:r>
              <a:rPr lang="zh-CN" altLang="en-US" dirty="0">
                <a:solidFill>
                  <a:srgbClr val="000000"/>
                </a:solidFill>
              </a:rPr>
              <a:t>信用卡</a:t>
            </a:r>
            <a:endParaRPr lang="en-US" dirty="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CN" altLang="en-US" dirty="0">
                <a:solidFill>
                  <a:srgbClr val="000000"/>
                </a:solidFill>
              </a:rPr>
              <a:t>买个科学上网账号</a:t>
            </a:r>
            <a:endParaRPr dirty="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CN" altLang="en-US" dirty="0">
                <a:solidFill>
                  <a:srgbClr val="000000"/>
                </a:solidFill>
              </a:rPr>
              <a:t>下载谷歌浏览器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500"/>
              </a:spcAft>
              <a:buNone/>
            </a:pP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F69A51-0966-4C93-AE60-8BE32E4E1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531" y="506694"/>
            <a:ext cx="3585242" cy="227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51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Saving Colab</a:t>
            </a:r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5079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You can download the ipynb file to your local device ( File &gt; Download .ipynb), or save the colab notebook to your google drive (File &gt; Save a copy in Drive).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 rotWithShape="1">
          <a:blip r:embed="rId3">
            <a:alphaModFix/>
          </a:blip>
          <a:srcRect l="1665" t="11047" r="68855" b="10434"/>
          <a:stretch/>
        </p:blipFill>
        <p:spPr>
          <a:xfrm>
            <a:off x="5657850" y="774550"/>
            <a:ext cx="2695574" cy="4038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2598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保存文件到作业目录</a:t>
            </a:r>
            <a:br>
              <a:rPr lang="en-US" altLang="zh-CN" dirty="0"/>
            </a:br>
            <a:br>
              <a:rPr lang="en-US" altLang="zh-C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533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移动</a:t>
            </a:r>
            <a:r>
              <a:rPr lang="en-US" altLang="zh-CN" dirty="0" err="1"/>
              <a:t>ipynb</a:t>
            </a:r>
            <a:r>
              <a:rPr lang="zh-CN" altLang="en-US" dirty="0"/>
              <a:t>文件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7AD482-A579-4D44-8BF6-8CF6F6ACF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173" y="1472656"/>
            <a:ext cx="3471653" cy="322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02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检查环境</a:t>
            </a:r>
            <a:br>
              <a:rPr lang="en-US" altLang="zh-CN" dirty="0"/>
            </a:br>
            <a:br>
              <a:rPr lang="en-US" altLang="zh-CN" dirty="0"/>
            </a:b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4B24B7-07F0-4F5D-BCCA-B2A94614D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423" y="1331013"/>
            <a:ext cx="4317154" cy="324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47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切换</a:t>
            </a:r>
            <a:r>
              <a:rPr lang="en-US" altLang="zh-CN" dirty="0"/>
              <a:t>GPU</a:t>
            </a:r>
            <a:r>
              <a:rPr lang="zh-CN" altLang="en-US" dirty="0"/>
              <a:t>环境</a:t>
            </a:r>
            <a:br>
              <a:rPr lang="en-US" altLang="zh-CN" dirty="0"/>
            </a:b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FA3DA5-49DB-4FD2-99F8-37B3BF138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382" y="1531286"/>
            <a:ext cx="5740029" cy="31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17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挂载驱动</a:t>
            </a:r>
            <a:br>
              <a:rPr lang="en-US" altLang="zh-CN" dirty="0"/>
            </a:br>
            <a:br>
              <a:rPr lang="en-US" altLang="zh-CN" dirty="0"/>
            </a:b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A1BB78-6F2B-4288-829E-A3C4A5059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58" y="1521775"/>
            <a:ext cx="7766951" cy="258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07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运行单元格</a:t>
            </a:r>
            <a:br>
              <a:rPr lang="en-US" altLang="zh-CN" dirty="0"/>
            </a:br>
            <a:br>
              <a:rPr lang="en-US" altLang="zh-CN" dirty="0"/>
            </a:b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E2E312-A3AD-400A-8AE8-E2C783E72CD4}"/>
              </a:ext>
            </a:extLst>
          </p:cNvPr>
          <p:cNvSpPr txBox="1"/>
          <p:nvPr/>
        </p:nvSpPr>
        <p:spPr>
          <a:xfrm>
            <a:off x="3096946" y="2249291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快捷方式  </a:t>
            </a:r>
            <a:r>
              <a:rPr lang="en-US" altLang="zh-CN" sz="1800" dirty="0" err="1"/>
              <a:t>shift_+enter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05637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重新运行自己</a:t>
            </a:r>
            <a:r>
              <a:rPr lang="en-US" altLang="zh-CN" dirty="0" err="1"/>
              <a:t>ipynb</a:t>
            </a:r>
            <a:r>
              <a:rPr lang="zh-CN" altLang="en-US" dirty="0"/>
              <a:t>文件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72C258-D55C-4F87-B809-76115B270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797" y="1490850"/>
            <a:ext cx="4186405" cy="335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37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本地运行</a:t>
            </a:r>
            <a:br>
              <a:rPr lang="en-US" altLang="zh-CN" dirty="0"/>
            </a:b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869573-7B95-408D-BB4E-CF7CB230C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109" y="1685637"/>
            <a:ext cx="6211627" cy="292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82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本地远程文件</a:t>
            </a:r>
            <a:br>
              <a:rPr lang="en-US" altLang="zh-CN" dirty="0"/>
            </a:br>
            <a:br>
              <a:rPr lang="en-US" altLang="zh-CN" dirty="0"/>
            </a:b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04C94C-B464-4AEF-8818-C7E042C4F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301" y="1214750"/>
            <a:ext cx="3478940" cy="354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14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Preparation</a:t>
            </a:r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000000"/>
                </a:solidFill>
              </a:rPr>
              <a:t>首次使用</a:t>
            </a:r>
            <a:r>
              <a:rPr lang="en-US" altLang="zh-CN" dirty="0">
                <a:solidFill>
                  <a:srgbClr val="000000"/>
                </a:solidFill>
              </a:rPr>
              <a:t>google </a:t>
            </a:r>
            <a:r>
              <a:rPr lang="en-US" altLang="zh-CN" dirty="0" err="1">
                <a:solidFill>
                  <a:srgbClr val="000000"/>
                </a:solidFill>
              </a:rPr>
              <a:t>colab</a:t>
            </a:r>
            <a:endParaRPr lang="en-US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500"/>
              </a:spcAft>
              <a:buNone/>
            </a:pP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505CDF-F8AE-46DB-9A8E-202B1E417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79" y="2571750"/>
            <a:ext cx="3898844" cy="16260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7BD950-EA3D-4A7C-A886-B3524FAAF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312" y="2642114"/>
            <a:ext cx="3985067" cy="178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090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远程运行</a:t>
            </a:r>
            <a:br>
              <a:rPr lang="en-US" altLang="zh-CN" dirty="0"/>
            </a:br>
            <a:br>
              <a:rPr lang="en-US" altLang="zh-CN" dirty="0"/>
            </a:b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704418-D649-438B-9619-1F811C231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941" y="1267866"/>
            <a:ext cx="2646376" cy="26077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E7BFAD-DFAA-48EC-BB91-A6E929DCE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882" y="1267866"/>
            <a:ext cx="2493675" cy="26077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43ED67-FF85-4AB6-9FA9-837ABCDD91FD}"/>
              </a:ext>
            </a:extLst>
          </p:cNvPr>
          <p:cNvSpPr txBox="1"/>
          <p:nvPr/>
        </p:nvSpPr>
        <p:spPr>
          <a:xfrm>
            <a:off x="1965107" y="4005456"/>
            <a:ext cx="1836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公众号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C6ACA12-295B-486E-912C-95CD0CB665F6}"/>
              </a:ext>
            </a:extLst>
          </p:cNvPr>
          <p:cNvSpPr txBox="1"/>
          <p:nvPr/>
        </p:nvSpPr>
        <p:spPr>
          <a:xfrm>
            <a:off x="6104965" y="403099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微信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B3DB78-7F88-4DAA-9A80-EF7434D57822}"/>
              </a:ext>
            </a:extLst>
          </p:cNvPr>
          <p:cNvSpPr txBox="1"/>
          <p:nvPr/>
        </p:nvSpPr>
        <p:spPr>
          <a:xfrm>
            <a:off x="411095" y="4544586"/>
            <a:ext cx="74864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A1B1C"/>
                </a:solidFill>
                <a:effectLst/>
                <a:latin typeface="mp-quote"/>
              </a:rPr>
              <a:t>配置</a:t>
            </a:r>
            <a:r>
              <a:rPr lang="en-US" altLang="zh-CN" b="0" i="0" dirty="0" err="1">
                <a:solidFill>
                  <a:srgbClr val="1A1B1C"/>
                </a:solidFill>
                <a:effectLst/>
                <a:latin typeface="mp-quote"/>
              </a:rPr>
              <a:t>jupyter</a:t>
            </a:r>
            <a:r>
              <a:rPr lang="en-US" altLang="zh-CN" b="0" i="0" dirty="0">
                <a:solidFill>
                  <a:srgbClr val="1A1B1C"/>
                </a:solidFill>
                <a:effectLst/>
                <a:latin typeface="mp-quote"/>
              </a:rPr>
              <a:t> notebook </a:t>
            </a:r>
            <a:r>
              <a:rPr lang="zh-CN" altLang="en-US" b="0" i="0" dirty="0">
                <a:solidFill>
                  <a:srgbClr val="1A1B1C"/>
                </a:solidFill>
                <a:effectLst/>
                <a:latin typeface="mp-quote"/>
              </a:rPr>
              <a:t>远程访问     </a:t>
            </a:r>
            <a:r>
              <a:rPr lang="en-US" altLang="zh-CN" b="0" i="0" dirty="0">
                <a:solidFill>
                  <a:srgbClr val="1A1B1C"/>
                </a:solidFill>
                <a:effectLst/>
                <a:latin typeface="mp-quote"/>
              </a:rPr>
              <a:t>https://mp.weixin.qq.com/s/wS5JqHoMDZX5xlGQjO9fEQ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1381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157939" y="131326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结束</a:t>
            </a:r>
            <a:br>
              <a:rPr lang="en-US" altLang="zh-CN" dirty="0"/>
            </a:b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8C11A3-404A-46A2-9C68-98E40EB5C430}"/>
              </a:ext>
            </a:extLst>
          </p:cNvPr>
          <p:cNvSpPr txBox="1"/>
          <p:nvPr/>
        </p:nvSpPr>
        <p:spPr>
          <a:xfrm>
            <a:off x="2462872" y="1958058"/>
            <a:ext cx="4625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EF6C00"/>
                </a:solidFill>
              </a:rPr>
              <a:t>谢谢观看，欢迎点赞</a:t>
            </a:r>
          </a:p>
        </p:txBody>
      </p:sp>
    </p:spTree>
    <p:extLst>
      <p:ext uri="{BB962C8B-B14F-4D97-AF65-F5344CB8AC3E}">
        <p14:creationId xmlns:p14="http://schemas.microsoft.com/office/powerpoint/2010/main" val="75263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Preparation</a:t>
            </a:r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dirty="0"/>
              <a:t>谷歌账号添加硬盘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4C8E73-0CB6-4EE3-8ACF-7F31C7348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327" y="2068488"/>
            <a:ext cx="5763025" cy="262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42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Colaboratory, or "Colab" for short, allows you to write and execute Python in your browser, with</a:t>
            </a:r>
            <a:endParaRPr dirty="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 dirty="0">
                <a:solidFill>
                  <a:srgbClr val="000000"/>
                </a:solidFill>
              </a:rPr>
              <a:t>Zero configuration required</a:t>
            </a:r>
            <a:endParaRPr dirty="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 dirty="0">
                <a:solidFill>
                  <a:srgbClr val="000000"/>
                </a:solidFill>
              </a:rPr>
              <a:t>Free access to GPUs</a:t>
            </a:r>
            <a:endParaRPr dirty="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 dirty="0">
                <a:solidFill>
                  <a:srgbClr val="000000"/>
                </a:solidFill>
              </a:rPr>
              <a:t>Easy sharing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5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3600" u="sng" dirty="0">
                <a:solidFill>
                  <a:srgbClr val="000000"/>
                </a:solidFill>
              </a:rPr>
              <a:t>Colab Demo : </a:t>
            </a:r>
            <a:r>
              <a:rPr lang="zh-TW" sz="3600" u="sng" dirty="0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https://reurl.cc/ra63jE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In this demo,  your will learn the following :</a:t>
            </a:r>
            <a:endParaRPr dirty="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 dirty="0">
                <a:solidFill>
                  <a:srgbClr val="000000"/>
                </a:solidFill>
              </a:rPr>
              <a:t>Download files using colab</a:t>
            </a:r>
            <a:endParaRPr dirty="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 dirty="0">
                <a:solidFill>
                  <a:srgbClr val="000000"/>
                </a:solidFill>
              </a:rPr>
              <a:t>Connect google colab with your google drive</a:t>
            </a:r>
            <a:endParaRPr dirty="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zh-TW" dirty="0">
                <a:solidFill>
                  <a:srgbClr val="000000"/>
                </a:solidFill>
              </a:rPr>
              <a:t>Pytorch examples and common errors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Changing Runtime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2177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To utilize the free GPU provided by google, click on "Runtime"(執行階段) -&gt; "Change Runtime Type"(變更執行階段類型). There are three options under "Hardward Accelerator"(硬體加速器), select "GPU".</a:t>
            </a:r>
            <a:endParaRPr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zh-TW" dirty="0">
                <a:solidFill>
                  <a:srgbClr val="000000"/>
                </a:solidFill>
              </a:rPr>
              <a:t>* Doing this will restart the session, so make sure you change to the desired runtime before executing any code.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l="3939" t="10040" r="74522" b="55936"/>
          <a:stretch/>
        </p:blipFill>
        <p:spPr>
          <a:xfrm>
            <a:off x="5520950" y="575175"/>
            <a:ext cx="2600851" cy="23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4">
            <a:alphaModFix/>
          </a:blip>
          <a:srcRect l="39609" t="39309" r="39509" b="33639"/>
          <a:stretch/>
        </p:blipFill>
        <p:spPr>
          <a:xfrm>
            <a:off x="5711513" y="3111525"/>
            <a:ext cx="2219726" cy="161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Moving and Creating a New Code Block</a:t>
            </a: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You can create a new code block by clicking on  +Code(程式碼)  on the top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Move cell up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Move cell down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Delete cell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 rotWithShape="1">
          <a:blip r:embed="rId3">
            <a:alphaModFix/>
          </a:blip>
          <a:srcRect l="18047" t="37773" r="1417" b="54305"/>
          <a:stretch/>
        </p:blipFill>
        <p:spPr>
          <a:xfrm>
            <a:off x="244600" y="3394975"/>
            <a:ext cx="8749627" cy="4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/>
          <p:nvPr/>
        </p:nvSpPr>
        <p:spPr>
          <a:xfrm>
            <a:off x="7775100" y="3394975"/>
            <a:ext cx="313800" cy="21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2" name="Google Shape;162;p24"/>
          <p:cNvCxnSpPr/>
          <p:nvPr/>
        </p:nvCxnSpPr>
        <p:spPr>
          <a:xfrm rot="10800000">
            <a:off x="7855800" y="2025175"/>
            <a:ext cx="0" cy="1369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4"/>
          <p:cNvCxnSpPr/>
          <p:nvPr/>
        </p:nvCxnSpPr>
        <p:spPr>
          <a:xfrm rot="10800000">
            <a:off x="1896775" y="2003750"/>
            <a:ext cx="5968500" cy="1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24"/>
          <p:cNvCxnSpPr/>
          <p:nvPr/>
        </p:nvCxnSpPr>
        <p:spPr>
          <a:xfrm rot="10800000">
            <a:off x="2201450" y="2460950"/>
            <a:ext cx="57924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165;p24"/>
          <p:cNvCxnSpPr/>
          <p:nvPr/>
        </p:nvCxnSpPr>
        <p:spPr>
          <a:xfrm rot="10800000">
            <a:off x="7986875" y="2450350"/>
            <a:ext cx="14100" cy="946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24"/>
          <p:cNvCxnSpPr/>
          <p:nvPr/>
        </p:nvCxnSpPr>
        <p:spPr>
          <a:xfrm rot="10800000">
            <a:off x="1625075" y="2917700"/>
            <a:ext cx="7140300" cy="29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" name="Google Shape;167;p24"/>
          <p:cNvCxnSpPr/>
          <p:nvPr/>
        </p:nvCxnSpPr>
        <p:spPr>
          <a:xfrm rot="10800000">
            <a:off x="8771525" y="2936025"/>
            <a:ext cx="4800" cy="464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4"/>
          <p:cNvSpPr/>
          <p:nvPr/>
        </p:nvSpPr>
        <p:spPr>
          <a:xfrm>
            <a:off x="8686838" y="3394978"/>
            <a:ext cx="174000" cy="21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936</Words>
  <Application>Microsoft Office PowerPoint</Application>
  <PresentationFormat>全屏显示(16:9)</PresentationFormat>
  <Paragraphs>112</Paragraphs>
  <Slides>41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8" baseType="lpstr">
      <vt:lpstr>PT Sans Narrow</vt:lpstr>
      <vt:lpstr>mp-quote</vt:lpstr>
      <vt:lpstr>Courier New</vt:lpstr>
      <vt:lpstr>Arial</vt:lpstr>
      <vt:lpstr>-apple-system</vt:lpstr>
      <vt:lpstr>Open Sans</vt:lpstr>
      <vt:lpstr>Tropic</vt:lpstr>
      <vt:lpstr> Machine Learning Google Colab  Tutorial Medium </vt:lpstr>
      <vt:lpstr>Outline</vt:lpstr>
      <vt:lpstr>Preparation</vt:lpstr>
      <vt:lpstr>Preparation</vt:lpstr>
      <vt:lpstr>Preparation</vt:lpstr>
      <vt:lpstr>Introduction</vt:lpstr>
      <vt:lpstr>Introduction</vt:lpstr>
      <vt:lpstr>Changing Runtime</vt:lpstr>
      <vt:lpstr>Moving and Creating a New Code Block</vt:lpstr>
      <vt:lpstr>Executing Code Block</vt:lpstr>
      <vt:lpstr>Introduction</vt:lpstr>
      <vt:lpstr>Introduction</vt:lpstr>
      <vt:lpstr>Useful Linux Commands (in Colab)</vt:lpstr>
      <vt:lpstr>File Structure</vt:lpstr>
      <vt:lpstr>Mounting Google Drive</vt:lpstr>
      <vt:lpstr>Mounting Google Drive</vt:lpstr>
      <vt:lpstr>Mounting Google Drive </vt:lpstr>
      <vt:lpstr>Saving Colab</vt:lpstr>
      <vt:lpstr>Recovering Files in Google Drive</vt:lpstr>
      <vt:lpstr>创建notebook</vt:lpstr>
      <vt:lpstr>指定notebook 运行环境</vt:lpstr>
      <vt:lpstr>检查当前使用环境</vt:lpstr>
      <vt:lpstr>GPU CPU之间切换</vt:lpstr>
      <vt:lpstr>创建文件夹 </vt:lpstr>
      <vt:lpstr>上传数据 </vt:lpstr>
      <vt:lpstr>加我微信进李宏毅老师ML&amp;DL打卡群  </vt:lpstr>
      <vt:lpstr>作业1 colab运行演示 </vt:lpstr>
      <vt:lpstr>作业1文件  </vt:lpstr>
      <vt:lpstr>挂载驱动创建作业目录  </vt:lpstr>
      <vt:lpstr>Saving Colab</vt:lpstr>
      <vt:lpstr>保存文件到作业目录  </vt:lpstr>
      <vt:lpstr>移动ipynb文件   </vt:lpstr>
      <vt:lpstr>检查环境  </vt:lpstr>
      <vt:lpstr>切换GPU环境 </vt:lpstr>
      <vt:lpstr>挂载驱动  </vt:lpstr>
      <vt:lpstr>运行单元格  </vt:lpstr>
      <vt:lpstr>重新运行自己ipynb文件   </vt:lpstr>
      <vt:lpstr>本地运行 </vt:lpstr>
      <vt:lpstr>本地远程文件  </vt:lpstr>
      <vt:lpstr>远程运行  </vt:lpstr>
      <vt:lpstr>结束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Google Colab Tutorial</dc:title>
  <cp:lastModifiedBy>Administrator</cp:lastModifiedBy>
  <cp:revision>43</cp:revision>
  <dcterms:modified xsi:type="dcterms:W3CDTF">2021-03-09T13:37:45Z</dcterms:modified>
</cp:coreProperties>
</file>